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6"/>
  </p:notesMasterIdLst>
  <p:sldIdLst>
    <p:sldId id="256" r:id="rId2"/>
    <p:sldId id="273" r:id="rId3"/>
    <p:sldId id="274" r:id="rId4"/>
    <p:sldId id="257" r:id="rId5"/>
    <p:sldId id="288" r:id="rId6"/>
    <p:sldId id="258" r:id="rId7"/>
    <p:sldId id="259" r:id="rId8"/>
    <p:sldId id="260" r:id="rId9"/>
    <p:sldId id="261" r:id="rId10"/>
    <p:sldId id="262" r:id="rId11"/>
    <p:sldId id="263" r:id="rId12"/>
    <p:sldId id="292" r:id="rId13"/>
    <p:sldId id="264" r:id="rId14"/>
    <p:sldId id="267" r:id="rId15"/>
    <p:sldId id="266" r:id="rId16"/>
    <p:sldId id="291" r:id="rId17"/>
    <p:sldId id="278" r:id="rId18"/>
    <p:sldId id="279" r:id="rId19"/>
    <p:sldId id="285" r:id="rId20"/>
    <p:sldId id="287" r:id="rId21"/>
    <p:sldId id="286" r:id="rId22"/>
    <p:sldId id="275" r:id="rId23"/>
    <p:sldId id="276" r:id="rId24"/>
    <p:sldId id="29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27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9B26E-F131-4A1D-A0D8-144D225A4E29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19A42-2044-4B87-9FC1-52F6AB4CC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32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19A42-2044-4B87-9FC1-52F6AB4CCC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8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66D2-41F9-4CA2-9477-8BF9E71D2E4D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AE3B-6630-48D6-BDC9-2FFAC16E5BE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12000">
        <p14:reveal/>
      </p:transition>
    </mc:Choice>
    <mc:Fallback xmlns="">
      <p:transition spd="slow" advClick="0" advTm="1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66D2-41F9-4CA2-9477-8BF9E71D2E4D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AE3B-6630-48D6-BDC9-2FFAC16E5B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12000">
        <p14:reveal/>
      </p:transition>
    </mc:Choice>
    <mc:Fallback xmlns="">
      <p:transition spd="slow" advClick="0" advTm="1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66D2-41F9-4CA2-9477-8BF9E71D2E4D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AE3B-6630-48D6-BDC9-2FFAC16E5B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12000">
        <p14:reveal/>
      </p:transition>
    </mc:Choice>
    <mc:Fallback xmlns="">
      <p:transition spd="slow" advClick="0" advTm="1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66D2-41F9-4CA2-9477-8BF9E71D2E4D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AE3B-6630-48D6-BDC9-2FFAC16E5BE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12000">
        <p14:reveal/>
      </p:transition>
    </mc:Choice>
    <mc:Fallback xmlns="">
      <p:transition spd="slow" advClick="0" advTm="1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66D2-41F9-4CA2-9477-8BF9E71D2E4D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AE3B-6630-48D6-BDC9-2FFAC16E5B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12000">
        <p14:reveal/>
      </p:transition>
    </mc:Choice>
    <mc:Fallback xmlns="">
      <p:transition spd="slow" advClick="0" advTm="1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66D2-41F9-4CA2-9477-8BF9E71D2E4D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AE3B-6630-48D6-BDC9-2FFAC16E5B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12000">
        <p14:reveal/>
      </p:transition>
    </mc:Choice>
    <mc:Fallback xmlns="">
      <p:transition spd="slow" advClick="0" advTm="1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66D2-41F9-4CA2-9477-8BF9E71D2E4D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AE3B-6630-48D6-BDC9-2FFAC16E5B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12000">
        <p14:reveal/>
      </p:transition>
    </mc:Choice>
    <mc:Fallback xmlns="">
      <p:transition spd="slow" advClick="0" advTm="1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66D2-41F9-4CA2-9477-8BF9E71D2E4D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AE3B-6630-48D6-BDC9-2FFAC16E5B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12000">
        <p14:reveal/>
      </p:transition>
    </mc:Choice>
    <mc:Fallback xmlns="">
      <p:transition spd="slow" advClick="0" advTm="1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66D2-41F9-4CA2-9477-8BF9E71D2E4D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AE3B-6630-48D6-BDC9-2FFAC16E5B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12000">
        <p14:reveal/>
      </p:transition>
    </mc:Choice>
    <mc:Fallback xmlns="">
      <p:transition spd="slow" advClick="0" advTm="1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66D2-41F9-4CA2-9477-8BF9E71D2E4D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AE3B-6630-48D6-BDC9-2FFAC16E5B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12000">
        <p14:reveal/>
      </p:transition>
    </mc:Choice>
    <mc:Fallback xmlns="">
      <p:transition spd="slow" advClick="0" advTm="1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66D2-41F9-4CA2-9477-8BF9E71D2E4D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AE3B-6630-48D6-BDC9-2FFAC16E5B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12000">
        <p14:reveal/>
      </p:transition>
    </mc:Choice>
    <mc:Fallback xmlns="">
      <p:transition spd="slow" advClick="0" advTm="1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D8F966D2-41F9-4CA2-9477-8BF9E71D2E4D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2A98AE3B-6630-48D6-BDC9-2FFAC16E5BE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7000" advClick="0" advTm="12000">
        <p14:reveal/>
      </p:transition>
    </mc:Choice>
    <mc:Fallback xmlns="">
      <p:transition spd="slow" advClick="0" advTm="12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7924800" cy="1470025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US" spc="600" dirty="0" smtClean="0">
                <a:latin typeface="Algerian" pitchFamily="82" charset="0"/>
              </a:rPr>
              <a:t>CDM Oilfield Services Ltd.</a:t>
            </a:r>
            <a:endParaRPr lang="en-US" spc="600" dirty="0">
              <a:latin typeface="Algerian" pitchFamily="8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3505200"/>
            <a:ext cx="7772400" cy="990600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pc="600" dirty="0" smtClean="0">
                <a:latin typeface="Algerian" pitchFamily="82" charset="0"/>
              </a:rPr>
              <a:t>Pre-Trip Inspection</a:t>
            </a:r>
            <a:endParaRPr lang="en-US" spc="6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58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0">
        <p14:reveal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0"/>
            <a:ext cx="4724400" cy="3276600"/>
          </a:xfrm>
        </p:spPr>
      </p:pic>
      <p:sp>
        <p:nvSpPr>
          <p:cNvPr id="5" name="TextBox 4"/>
          <p:cNvSpPr txBox="1"/>
          <p:nvPr/>
        </p:nvSpPr>
        <p:spPr>
          <a:xfrm>
            <a:off x="5638800" y="1066800"/>
            <a:ext cx="3276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/>
              </a:rPr>
              <a:t>Air Compressor</a:t>
            </a:r>
          </a:p>
          <a:p>
            <a:endParaRPr lang="en-US" b="1" dirty="0" smtClean="0">
              <a:effectLst/>
            </a:endParaRPr>
          </a:p>
          <a:p>
            <a:r>
              <a:rPr lang="en-US" dirty="0" smtClean="0">
                <a:effectLst/>
              </a:rPr>
              <a:t>Mounted Securely</a:t>
            </a:r>
          </a:p>
          <a:p>
            <a:r>
              <a:rPr lang="en-US" dirty="0" smtClean="0">
                <a:effectLst/>
              </a:rPr>
              <a:t>No missing bolts or parts</a:t>
            </a:r>
          </a:p>
          <a:p>
            <a:r>
              <a:rPr lang="en-US" dirty="0" smtClean="0">
                <a:effectLst/>
              </a:rPr>
              <a:t>No air leaks at lines</a:t>
            </a:r>
          </a:p>
          <a:p>
            <a:r>
              <a:rPr lang="en-US" dirty="0" smtClean="0">
                <a:effectLst/>
              </a:rPr>
              <a:t>Check if gear or belt driven</a:t>
            </a:r>
          </a:p>
          <a:p>
            <a:r>
              <a:rPr lang="en-US" dirty="0" smtClean="0">
                <a:effectLst/>
              </a:rPr>
              <a:t>Belt no more than 3⁄4 inch of play</a:t>
            </a:r>
          </a:p>
          <a:p>
            <a:r>
              <a:rPr lang="en-US" dirty="0" smtClean="0">
                <a:effectLst/>
              </a:rPr>
              <a:t>Belts not cracked or frayed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72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4750594" cy="2895600"/>
          </a:xfrm>
        </p:spPr>
      </p:pic>
      <p:sp>
        <p:nvSpPr>
          <p:cNvPr id="5" name="TextBox 4"/>
          <p:cNvSpPr txBox="1"/>
          <p:nvPr/>
        </p:nvSpPr>
        <p:spPr>
          <a:xfrm>
            <a:off x="5715000" y="457200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/>
              </a:rPr>
              <a:t>Leaf Springs</a:t>
            </a:r>
          </a:p>
          <a:p>
            <a:endParaRPr lang="en-US" b="1" dirty="0" smtClean="0">
              <a:effectLst/>
            </a:endParaRPr>
          </a:p>
          <a:p>
            <a:r>
              <a:rPr lang="en-US" dirty="0" smtClean="0">
                <a:effectLst/>
              </a:rPr>
              <a:t>Not shifted or out of place</a:t>
            </a:r>
          </a:p>
          <a:p>
            <a:r>
              <a:rPr lang="en-US" dirty="0" smtClean="0">
                <a:effectLst/>
              </a:rPr>
              <a:t>Not cracked, broken or missing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2362200"/>
            <a:ext cx="327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/>
              </a:rPr>
              <a:t>Spring Mounts</a:t>
            </a:r>
          </a:p>
          <a:p>
            <a:endParaRPr lang="en-US" b="1" dirty="0" smtClean="0">
              <a:effectLst/>
            </a:endParaRPr>
          </a:p>
          <a:p>
            <a:r>
              <a:rPr lang="en-US" dirty="0" smtClean="0">
                <a:effectLst/>
              </a:rPr>
              <a:t>Mounted securely- front, back, and U-blots</a:t>
            </a:r>
          </a:p>
          <a:p>
            <a:r>
              <a:rPr lang="en-US" dirty="0" smtClean="0">
                <a:effectLst/>
              </a:rPr>
              <a:t>Not cracked or broken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4267200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/>
              </a:rPr>
              <a:t>Shock Absorber</a:t>
            </a:r>
          </a:p>
          <a:p>
            <a:endParaRPr lang="en-US" b="1" dirty="0" smtClean="0">
              <a:effectLst/>
            </a:endParaRPr>
          </a:p>
          <a:p>
            <a:r>
              <a:rPr lang="en-US" dirty="0" smtClean="0">
                <a:effectLst/>
              </a:rPr>
              <a:t>Mounted Securely</a:t>
            </a:r>
          </a:p>
          <a:p>
            <a:r>
              <a:rPr lang="en-US" dirty="0" smtClean="0">
                <a:effectLst/>
              </a:rPr>
              <a:t>Not bent or dented</a:t>
            </a:r>
          </a:p>
          <a:p>
            <a:r>
              <a:rPr lang="en-US" dirty="0" smtClean="0">
                <a:effectLst/>
              </a:rPr>
              <a:t>Not leaking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60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3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7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3" t="56667" r="21570" b="13333"/>
          <a:stretch/>
        </p:blipFill>
        <p:spPr>
          <a:xfrm>
            <a:off x="1600200" y="571500"/>
            <a:ext cx="3928533" cy="2209800"/>
          </a:xfrm>
        </p:spPr>
      </p:pic>
      <p:cxnSp>
        <p:nvCxnSpPr>
          <p:cNvPr id="6" name="Straight Arrow Connector 5"/>
          <p:cNvCxnSpPr/>
          <p:nvPr/>
        </p:nvCxnSpPr>
        <p:spPr>
          <a:xfrm flipV="1">
            <a:off x="1132114" y="1524000"/>
            <a:ext cx="609600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" y="1828800"/>
            <a:ext cx="1513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Tire Spacing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438400" y="2198132"/>
            <a:ext cx="152400" cy="9260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05000" y="3276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Log Nuts</a:t>
            </a:r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038600" y="2198132"/>
            <a:ext cx="609600" cy="9260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105400" y="2013466"/>
            <a:ext cx="76200" cy="11107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81400" y="3276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Rim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029200" y="3276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Tire</a:t>
            </a:r>
            <a:endParaRPr lang="en-US" b="1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436914" y="1828800"/>
            <a:ext cx="1230086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1000" y="2819400"/>
            <a:ext cx="1360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Axle Seal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019800" y="457200"/>
            <a:ext cx="289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/>
              </a:rPr>
              <a:t>Tires</a:t>
            </a:r>
          </a:p>
          <a:p>
            <a:endParaRPr lang="en-US" b="1" dirty="0" smtClean="0">
              <a:effectLst/>
            </a:endParaRPr>
          </a:p>
          <a:p>
            <a:r>
              <a:rPr lang="en-US" dirty="0" smtClean="0">
                <a:effectLst/>
              </a:rPr>
              <a:t>Proper inflation - company or manufacturer specification</a:t>
            </a:r>
          </a:p>
          <a:p>
            <a:r>
              <a:rPr lang="en-US" dirty="0" smtClean="0">
                <a:effectLst/>
              </a:rPr>
              <a:t>No bulges or cuts, can have retreads</a:t>
            </a:r>
          </a:p>
          <a:p>
            <a:r>
              <a:rPr lang="en-US" dirty="0" smtClean="0">
                <a:effectLst/>
              </a:rPr>
              <a:t>Minimum tread depth of 2/32”</a:t>
            </a:r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096000" y="3004066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/>
              </a:rPr>
              <a:t>Rims</a:t>
            </a:r>
          </a:p>
          <a:p>
            <a:endParaRPr lang="en-US" b="1" dirty="0" smtClean="0">
              <a:effectLst/>
            </a:endParaRPr>
          </a:p>
          <a:p>
            <a:r>
              <a:rPr lang="en-US" dirty="0" smtClean="0">
                <a:effectLst/>
              </a:rPr>
              <a:t>Not bent or cracked</a:t>
            </a:r>
          </a:p>
          <a:p>
            <a:r>
              <a:rPr lang="en-US" dirty="0" smtClean="0">
                <a:effectLst/>
              </a:rPr>
              <a:t>No welding repairs</a:t>
            </a:r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172200" y="4800600"/>
            <a:ext cx="274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/>
              </a:rPr>
              <a:t>Lug Nuts</a:t>
            </a:r>
          </a:p>
          <a:p>
            <a:endParaRPr lang="en-US" b="1" dirty="0" smtClean="0">
              <a:effectLst/>
            </a:endParaRPr>
          </a:p>
          <a:p>
            <a:r>
              <a:rPr lang="en-US" dirty="0" smtClean="0">
                <a:effectLst/>
              </a:rPr>
              <a:t>None missing</a:t>
            </a:r>
          </a:p>
          <a:p>
            <a:r>
              <a:rPr lang="en-US" dirty="0" smtClean="0">
                <a:effectLst/>
              </a:rPr>
              <a:t>Tight – no shinny threads, or rust trails</a:t>
            </a:r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28600" y="4114799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/>
              </a:rPr>
              <a:t>Outer Axle Seal</a:t>
            </a:r>
          </a:p>
          <a:p>
            <a:endParaRPr lang="en-US" b="1" dirty="0" smtClean="0">
              <a:effectLst/>
            </a:endParaRPr>
          </a:p>
          <a:p>
            <a:r>
              <a:rPr lang="en-US" dirty="0" smtClean="0">
                <a:effectLst/>
              </a:rPr>
              <a:t>Not leaking, no missing bolts</a:t>
            </a:r>
          </a:p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048000" y="4132942"/>
            <a:ext cx="297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/>
              </a:rPr>
              <a:t>Space Or Spacer</a:t>
            </a:r>
          </a:p>
          <a:p>
            <a:endParaRPr lang="en-US" b="1" dirty="0" smtClean="0">
              <a:effectLst/>
            </a:endParaRPr>
          </a:p>
          <a:p>
            <a:r>
              <a:rPr lang="en-US" dirty="0" smtClean="0">
                <a:effectLst/>
              </a:rPr>
              <a:t>Check for objects between wheels</a:t>
            </a:r>
          </a:p>
          <a:p>
            <a:r>
              <a:rPr lang="en-US" dirty="0" smtClean="0">
                <a:effectLst/>
              </a:rPr>
              <a:t>Check for proper spacing</a:t>
            </a: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5315128"/>
            <a:ext cx="388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/>
              </a:rPr>
              <a:t>Outer Hub Oil Seals</a:t>
            </a:r>
          </a:p>
          <a:p>
            <a:endParaRPr lang="en-US" b="1" dirty="0" smtClean="0">
              <a:effectLst/>
            </a:endParaRPr>
          </a:p>
          <a:p>
            <a:r>
              <a:rPr lang="en-US" dirty="0" smtClean="0">
                <a:effectLst/>
              </a:rPr>
              <a:t>Not leaking, no missing bolts</a:t>
            </a:r>
          </a:p>
          <a:p>
            <a:r>
              <a:rPr lang="en-US" dirty="0" smtClean="0">
                <a:effectLst/>
              </a:rPr>
              <a:t>Proper oil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54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4624152" cy="2895600"/>
          </a:xfrm>
        </p:spPr>
      </p:pic>
      <p:sp>
        <p:nvSpPr>
          <p:cNvPr id="5" name="TextBox 4"/>
          <p:cNvSpPr txBox="1"/>
          <p:nvPr/>
        </p:nvSpPr>
        <p:spPr>
          <a:xfrm>
            <a:off x="5925457" y="4572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/>
              </a:rPr>
              <a:t>Hoses And Lines</a:t>
            </a:r>
          </a:p>
          <a:p>
            <a:endParaRPr lang="en-US" b="1" dirty="0" smtClean="0">
              <a:effectLst/>
            </a:endParaRPr>
          </a:p>
          <a:p>
            <a:r>
              <a:rPr lang="en-US" dirty="0" smtClean="0">
                <a:effectLst/>
              </a:rPr>
              <a:t>Mounted securely</a:t>
            </a:r>
          </a:p>
          <a:p>
            <a:r>
              <a:rPr lang="en-US" dirty="0" smtClean="0">
                <a:effectLst/>
              </a:rPr>
              <a:t>Not leaking</a:t>
            </a:r>
          </a:p>
          <a:p>
            <a:r>
              <a:rPr lang="en-US" dirty="0" smtClean="0">
                <a:effectLst/>
              </a:rPr>
              <a:t>Not cracked or frayed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25457" y="2387600"/>
            <a:ext cx="29137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/>
              </a:rPr>
              <a:t>Brake Chamber</a:t>
            </a:r>
          </a:p>
          <a:p>
            <a:endParaRPr lang="en-US" b="1" dirty="0" smtClean="0">
              <a:effectLst/>
            </a:endParaRPr>
          </a:p>
          <a:p>
            <a:r>
              <a:rPr lang="en-US" dirty="0" smtClean="0">
                <a:effectLst/>
              </a:rPr>
              <a:t>Mounted securely</a:t>
            </a:r>
          </a:p>
          <a:p>
            <a:r>
              <a:rPr lang="en-US" dirty="0" smtClean="0">
                <a:effectLst/>
              </a:rPr>
              <a:t>Not dented or damaged</a:t>
            </a:r>
          </a:p>
          <a:p>
            <a:r>
              <a:rPr lang="en-US" dirty="0" smtClean="0">
                <a:effectLst/>
              </a:rPr>
              <a:t>Not leaking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50857" y="4338889"/>
            <a:ext cx="28883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/>
              </a:rPr>
              <a:t>Slack Adjuster</a:t>
            </a:r>
          </a:p>
          <a:p>
            <a:endParaRPr lang="en-US" b="1" dirty="0" smtClean="0">
              <a:effectLst/>
            </a:endParaRPr>
          </a:p>
          <a:p>
            <a:r>
              <a:rPr lang="en-US" dirty="0" smtClean="0">
                <a:effectLst/>
              </a:rPr>
              <a:t>No more than 1 inch of free play at the push rod with the brakes released</a:t>
            </a:r>
          </a:p>
          <a:p>
            <a:r>
              <a:rPr lang="en-US" dirty="0" smtClean="0">
                <a:effectLst/>
              </a:rPr>
              <a:t>Not bent, broken, loose, or missing parts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3628571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/>
              </a:rPr>
              <a:t>Brake Drums</a:t>
            </a:r>
          </a:p>
          <a:p>
            <a:endParaRPr lang="en-US" b="1" dirty="0" smtClean="0">
              <a:effectLst/>
            </a:endParaRPr>
          </a:p>
          <a:p>
            <a:r>
              <a:rPr lang="en-US" dirty="0" smtClean="0">
                <a:effectLst/>
              </a:rPr>
              <a:t>Not cracked, broken or dented</a:t>
            </a:r>
          </a:p>
          <a:p>
            <a:r>
              <a:rPr lang="en-US" dirty="0" smtClean="0">
                <a:effectLst/>
              </a:rPr>
              <a:t>No oil leaking from inner oil seal</a:t>
            </a:r>
          </a:p>
          <a:p>
            <a:r>
              <a:rPr lang="en-US" dirty="0" smtClean="0">
                <a:effectLst/>
              </a:rPr>
              <a:t>Free of debris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5493051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/>
              </a:rPr>
              <a:t>Brake Linings</a:t>
            </a:r>
          </a:p>
          <a:p>
            <a:endParaRPr lang="en-US" b="1" dirty="0" smtClean="0">
              <a:effectLst/>
            </a:endParaRPr>
          </a:p>
          <a:p>
            <a:r>
              <a:rPr lang="en-US" dirty="0" smtClean="0">
                <a:effectLst/>
              </a:rPr>
              <a:t>No cracked, broken or missing parts</a:t>
            </a:r>
          </a:p>
          <a:p>
            <a:r>
              <a:rPr lang="en-US" dirty="0" smtClean="0">
                <a:effectLst/>
              </a:rPr>
              <a:t>Not less than 1⁄4 inch in thickness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35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8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8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8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4800600" cy="2640330"/>
          </a:xfrm>
        </p:spPr>
      </p:pic>
      <p:sp>
        <p:nvSpPr>
          <p:cNvPr id="5" name="TextBox 4"/>
          <p:cNvSpPr txBox="1"/>
          <p:nvPr/>
        </p:nvSpPr>
        <p:spPr>
          <a:xfrm>
            <a:off x="5562600" y="457200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/>
              </a:rPr>
              <a:t>Control Arm Mount</a:t>
            </a:r>
          </a:p>
          <a:p>
            <a:endParaRPr lang="en-US" b="1" dirty="0" smtClean="0">
              <a:effectLst/>
            </a:endParaRPr>
          </a:p>
          <a:p>
            <a:r>
              <a:rPr lang="en-US" dirty="0" smtClean="0">
                <a:effectLst/>
              </a:rPr>
              <a:t>Mounted securely</a:t>
            </a:r>
          </a:p>
          <a:p>
            <a:r>
              <a:rPr lang="en-US" dirty="0" smtClean="0">
                <a:effectLst/>
              </a:rPr>
              <a:t>Not bent, broken or damaged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2286000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/>
              </a:rPr>
              <a:t>Control Arm5</a:t>
            </a:r>
          </a:p>
          <a:p>
            <a:endParaRPr lang="en-US" b="1" dirty="0" smtClean="0">
              <a:effectLst/>
            </a:endParaRPr>
          </a:p>
          <a:p>
            <a:r>
              <a:rPr lang="en-US" dirty="0" smtClean="0">
                <a:effectLst/>
              </a:rPr>
              <a:t>Mounted securely – front, back, and U-bolts</a:t>
            </a:r>
          </a:p>
          <a:p>
            <a:r>
              <a:rPr lang="en-US" dirty="0" smtClean="0">
                <a:effectLst/>
              </a:rPr>
              <a:t>Not cracked or broken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4267200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/>
              </a:rPr>
              <a:t>Shock Absorber</a:t>
            </a:r>
          </a:p>
          <a:p>
            <a:endParaRPr lang="en-US" b="1" dirty="0" smtClean="0">
              <a:effectLst/>
            </a:endParaRPr>
          </a:p>
          <a:p>
            <a:r>
              <a:rPr lang="en-US" dirty="0" smtClean="0">
                <a:effectLst/>
              </a:rPr>
              <a:t>Mounted Securely</a:t>
            </a:r>
          </a:p>
          <a:p>
            <a:r>
              <a:rPr lang="en-US" dirty="0" smtClean="0">
                <a:effectLst/>
              </a:rPr>
              <a:t>Not bent, dented or leaking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3505200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/>
              </a:rPr>
              <a:t>Torsion Bar</a:t>
            </a:r>
          </a:p>
          <a:p>
            <a:endParaRPr lang="en-US" b="1" dirty="0" smtClean="0">
              <a:effectLst/>
            </a:endParaRPr>
          </a:p>
          <a:p>
            <a:r>
              <a:rPr lang="en-US" dirty="0" smtClean="0">
                <a:effectLst/>
              </a:rPr>
              <a:t>Mounted Securely</a:t>
            </a:r>
          </a:p>
          <a:p>
            <a:r>
              <a:rPr lang="en-US" dirty="0" smtClean="0">
                <a:effectLst/>
              </a:rPr>
              <a:t>Not bent, broken or damaged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5020378"/>
            <a:ext cx="259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/>
              </a:rPr>
              <a:t>Air Bags</a:t>
            </a:r>
          </a:p>
          <a:p>
            <a:endParaRPr lang="en-US" b="1" dirty="0" smtClean="0">
              <a:effectLst/>
            </a:endParaRPr>
          </a:p>
          <a:p>
            <a:r>
              <a:rPr lang="en-US" dirty="0" smtClean="0">
                <a:effectLst/>
              </a:rPr>
              <a:t>Mounted Securely</a:t>
            </a:r>
          </a:p>
          <a:p>
            <a:r>
              <a:rPr lang="en-US" dirty="0" smtClean="0">
                <a:effectLst/>
              </a:rPr>
              <a:t>Not leaking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30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3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7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3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40003"/>
          <a:stretch/>
        </p:blipFill>
        <p:spPr>
          <a:xfrm>
            <a:off x="381000" y="228600"/>
            <a:ext cx="4648200" cy="3253740"/>
          </a:xfrm>
        </p:spPr>
      </p:pic>
      <p:cxnSp>
        <p:nvCxnSpPr>
          <p:cNvPr id="6" name="Straight Arrow Connector 5"/>
          <p:cNvCxnSpPr/>
          <p:nvPr/>
        </p:nvCxnSpPr>
        <p:spPr>
          <a:xfrm flipV="1">
            <a:off x="2362200" y="2590800"/>
            <a:ext cx="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05000" y="3124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Fuel Tank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524000" y="1066800"/>
            <a:ext cx="5334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90600" y="838200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Mirror</a:t>
            </a:r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38200" y="1981200"/>
            <a:ext cx="1219200" cy="1143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" y="3124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Door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0" y="228600"/>
            <a:ext cx="35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/>
              </a:rPr>
              <a:t>Driver and Passenger Doors</a:t>
            </a:r>
          </a:p>
          <a:p>
            <a:endParaRPr lang="en-US" b="1" dirty="0" smtClean="0">
              <a:effectLst/>
            </a:endParaRPr>
          </a:p>
          <a:p>
            <a:r>
              <a:rPr lang="en-US" dirty="0" smtClean="0">
                <a:effectLst/>
              </a:rPr>
              <a:t>Door opens and closes properly</a:t>
            </a:r>
          </a:p>
          <a:p>
            <a:r>
              <a:rPr lang="en-US" dirty="0" smtClean="0">
                <a:effectLst/>
              </a:rPr>
              <a:t>Seal is in good condition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55371" y="4540510"/>
            <a:ext cx="35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/>
              </a:rPr>
              <a:t>Driver's Mirrors</a:t>
            </a:r>
          </a:p>
          <a:p>
            <a:endParaRPr lang="en-US" b="1" dirty="0" smtClean="0">
              <a:effectLst/>
            </a:endParaRPr>
          </a:p>
          <a:p>
            <a:r>
              <a:rPr lang="en-US" dirty="0" smtClean="0">
                <a:effectLst/>
              </a:rPr>
              <a:t>Clean and free of obstruction</a:t>
            </a:r>
          </a:p>
          <a:p>
            <a:r>
              <a:rPr lang="en-US" dirty="0" smtClean="0">
                <a:effectLst/>
              </a:rPr>
              <a:t>Not cracked, broken, or damaged</a:t>
            </a:r>
          </a:p>
          <a:p>
            <a:r>
              <a:rPr lang="en-US" dirty="0" smtClean="0">
                <a:effectLst/>
              </a:rPr>
              <a:t>Mounted securely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3657600"/>
            <a:ext cx="35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/>
              </a:rPr>
              <a:t>Fuel Tank</a:t>
            </a:r>
          </a:p>
          <a:p>
            <a:endParaRPr lang="en-US" b="1" dirty="0" smtClean="0">
              <a:effectLst/>
            </a:endParaRPr>
          </a:p>
          <a:p>
            <a:r>
              <a:rPr lang="en-US" dirty="0" smtClean="0">
                <a:effectLst/>
              </a:rPr>
              <a:t>Mounted securely</a:t>
            </a:r>
          </a:p>
          <a:p>
            <a:r>
              <a:rPr lang="en-US" dirty="0" smtClean="0">
                <a:effectLst/>
              </a:rPr>
              <a:t>Not leaking</a:t>
            </a:r>
          </a:p>
          <a:p>
            <a:r>
              <a:rPr lang="en-US" dirty="0" smtClean="0">
                <a:effectLst/>
              </a:rPr>
              <a:t>Seal in cap OK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34000" y="1852136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GVW</a:t>
            </a:r>
            <a:r>
              <a:rPr lang="en-US" b="1" dirty="0"/>
              <a:t>––Gross Vehicle </a:t>
            </a:r>
            <a:r>
              <a:rPr lang="en-US" b="1" dirty="0" smtClean="0"/>
              <a:t>Weight  </a:t>
            </a:r>
            <a:r>
              <a:rPr lang="en-US" dirty="0" smtClean="0"/>
              <a:t>The </a:t>
            </a:r>
            <a:r>
              <a:rPr lang="en-US" dirty="0"/>
              <a:t>maximum </a:t>
            </a:r>
            <a:r>
              <a:rPr lang="en-US" dirty="0" smtClean="0"/>
              <a:t>loaded weight of </a:t>
            </a:r>
            <a:r>
              <a:rPr lang="en-US" dirty="0"/>
              <a:t>the </a:t>
            </a:r>
            <a:r>
              <a:rPr lang="en-US" dirty="0" smtClean="0"/>
              <a:t>complete unit (</a:t>
            </a:r>
            <a:r>
              <a:rPr lang="en-US" dirty="0"/>
              <a:t>trailers/attachments included</a:t>
            </a:r>
            <a:r>
              <a:rPr lang="en-US" dirty="0" smtClean="0"/>
              <a:t>).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0" y="3493532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Over--weight violations are expensive and affects our Carrier Profile.</a:t>
            </a:r>
          </a:p>
          <a:p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4724892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Be aware of Road Bans as they take effect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86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" grpId="0"/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7924800" cy="297180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License Plate ––clean and </a:t>
            </a:r>
            <a:r>
              <a:rPr lang="en-US" dirty="0" smtClean="0"/>
              <a:t>readable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License </a:t>
            </a:r>
            <a:r>
              <a:rPr lang="en-US" dirty="0" smtClean="0"/>
              <a:t> Light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68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924800" cy="1143000"/>
          </a:xfrm>
        </p:spPr>
        <p:txBody>
          <a:bodyPr/>
          <a:lstStyle/>
          <a:p>
            <a:pPr algn="ctr"/>
            <a:r>
              <a:rPr lang="en-US" b="1" spc="300" dirty="0" smtClean="0"/>
              <a:t>Why Keep a cab clean</a:t>
            </a:r>
            <a:endParaRPr lang="en-US" b="1" spc="3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743200"/>
            <a:ext cx="7924800" cy="2971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27432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Loose objects become projectiles during an accident.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40386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Helps from getting objects lodged under the brake </a:t>
            </a:r>
            <a:r>
              <a:rPr lang="en-US" dirty="0" smtClean="0"/>
              <a:t>controls and </a:t>
            </a:r>
            <a:r>
              <a:rPr lang="en-US" dirty="0"/>
              <a:t>accelerator </a:t>
            </a:r>
            <a:r>
              <a:rPr lang="en-US" dirty="0" smtClean="0"/>
              <a:t>pedal.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8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/>
          <a:lstStyle/>
          <a:p>
            <a:r>
              <a:rPr lang="en-US" b="1" spc="300" dirty="0" smtClean="0"/>
              <a:t>Cab Inspection</a:t>
            </a:r>
            <a:endParaRPr lang="en-US" b="1" spc="3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7924800" cy="518160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First Aid Kit ––</a:t>
            </a:r>
            <a:r>
              <a:rPr lang="en-US" dirty="0" smtClean="0"/>
              <a:t>complete</a:t>
            </a:r>
          </a:p>
          <a:p>
            <a:r>
              <a:rPr lang="en-US" dirty="0" smtClean="0"/>
              <a:t>Emergency Triangles </a:t>
            </a:r>
            <a:r>
              <a:rPr lang="en-US" dirty="0"/>
              <a:t>––</a:t>
            </a:r>
            <a:r>
              <a:rPr lang="en-US" dirty="0" smtClean="0"/>
              <a:t>flares</a:t>
            </a:r>
          </a:p>
          <a:p>
            <a:r>
              <a:rPr lang="en-US" dirty="0" smtClean="0"/>
              <a:t>Fire </a:t>
            </a:r>
            <a:r>
              <a:rPr lang="en-US" dirty="0"/>
              <a:t>Extinguisher ––Tagged, Minimum of 10 </a:t>
            </a:r>
            <a:r>
              <a:rPr lang="en-US" dirty="0" smtClean="0"/>
              <a:t>BC, fully charged, and Securely </a:t>
            </a:r>
            <a:r>
              <a:rPr lang="en-US" dirty="0"/>
              <a:t>Mounted</a:t>
            </a:r>
          </a:p>
          <a:p>
            <a:endParaRPr lang="en-US" dirty="0" smtClean="0"/>
          </a:p>
          <a:p>
            <a:r>
              <a:rPr lang="en-US" dirty="0" smtClean="0"/>
              <a:t>Spare </a:t>
            </a:r>
            <a:r>
              <a:rPr lang="en-US" dirty="0"/>
              <a:t>bulb </a:t>
            </a:r>
            <a:r>
              <a:rPr lang="en-US" dirty="0" smtClean="0"/>
              <a:t>kit </a:t>
            </a:r>
          </a:p>
          <a:p>
            <a:r>
              <a:rPr lang="en-US" dirty="0" smtClean="0"/>
              <a:t>Proper </a:t>
            </a:r>
            <a:r>
              <a:rPr lang="en-US" dirty="0"/>
              <a:t>paperwork, as required: </a:t>
            </a:r>
            <a:endParaRPr lang="en-US" dirty="0" smtClean="0"/>
          </a:p>
          <a:p>
            <a:pPr lvl="1"/>
            <a:r>
              <a:rPr lang="en-US" dirty="0" smtClean="0"/>
              <a:t>Drivers License</a:t>
            </a:r>
          </a:p>
          <a:p>
            <a:pPr lvl="1"/>
            <a:r>
              <a:rPr lang="en-US" dirty="0" smtClean="0"/>
              <a:t>Insurance/Registration</a:t>
            </a:r>
          </a:p>
          <a:p>
            <a:pPr lvl="1"/>
            <a:r>
              <a:rPr lang="en-US" dirty="0" smtClean="0"/>
              <a:t>Log Book</a:t>
            </a:r>
          </a:p>
          <a:p>
            <a:pPr lvl="1"/>
            <a:r>
              <a:rPr lang="en-US" dirty="0" smtClean="0"/>
              <a:t>Field Ticket  Book</a:t>
            </a:r>
          </a:p>
          <a:p>
            <a:pPr lvl="1"/>
            <a:r>
              <a:rPr lang="en-US" dirty="0" smtClean="0"/>
              <a:t>TDG</a:t>
            </a:r>
          </a:p>
          <a:p>
            <a:pPr lvl="1"/>
            <a:r>
              <a:rPr lang="en-US" dirty="0" smtClean="0"/>
              <a:t>Permits</a:t>
            </a:r>
          </a:p>
          <a:p>
            <a:pPr lvl="1"/>
            <a:r>
              <a:rPr lang="en-US" dirty="0" smtClean="0"/>
              <a:t>Site Specific Certificates </a:t>
            </a:r>
            <a:endParaRPr lang="en-US" dirty="0" smtClean="0"/>
          </a:p>
          <a:p>
            <a:pPr lvl="1"/>
            <a:r>
              <a:rPr lang="en-US" dirty="0" smtClean="0"/>
              <a:t>Policies &amp; Procedures Binder</a:t>
            </a:r>
          </a:p>
          <a:p>
            <a:pPr lvl="1"/>
            <a:r>
              <a:rPr lang="en-US" dirty="0" smtClean="0"/>
              <a:t>Accident Kit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46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914400"/>
          </a:xfrm>
        </p:spPr>
        <p:txBody>
          <a:bodyPr/>
          <a:lstStyle/>
          <a:p>
            <a:r>
              <a:rPr lang="en-US" b="1" spc="300" dirty="0" smtClean="0"/>
              <a:t>Cab inspection – </a:t>
            </a:r>
            <a:r>
              <a:rPr lang="en-US" b="1" spc="300" dirty="0" err="1" smtClean="0"/>
              <a:t>continuted</a:t>
            </a:r>
            <a:r>
              <a:rPr lang="en-US" b="1" spc="300" dirty="0" smtClean="0"/>
              <a:t> -</a:t>
            </a:r>
            <a:endParaRPr lang="en-US" b="1" spc="3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066800"/>
            <a:ext cx="7924800" cy="50292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Seats</a:t>
            </a:r>
          </a:p>
          <a:p>
            <a:r>
              <a:rPr lang="en-US" dirty="0" smtClean="0"/>
              <a:t>Seatbelts</a:t>
            </a:r>
          </a:p>
          <a:p>
            <a:r>
              <a:rPr lang="en-US" dirty="0" smtClean="0"/>
              <a:t>Cab Cleanliness</a:t>
            </a:r>
          </a:p>
          <a:p>
            <a:r>
              <a:rPr lang="en-US" dirty="0" smtClean="0"/>
              <a:t>Wipers/washer</a:t>
            </a:r>
          </a:p>
          <a:p>
            <a:r>
              <a:rPr lang="en-US" dirty="0" smtClean="0"/>
              <a:t>Horn</a:t>
            </a:r>
            <a:r>
              <a:rPr lang="en-US" dirty="0"/>
              <a:t>––air and </a:t>
            </a:r>
            <a:r>
              <a:rPr lang="en-US" dirty="0" smtClean="0"/>
              <a:t>electric</a:t>
            </a:r>
          </a:p>
          <a:p>
            <a:r>
              <a:rPr lang="en-US" dirty="0" smtClean="0"/>
              <a:t>Free clutch movement—engages and disengages smoothly</a:t>
            </a:r>
          </a:p>
          <a:p>
            <a:r>
              <a:rPr lang="en-US" dirty="0" smtClean="0"/>
              <a:t>Steering play-</a:t>
            </a:r>
            <a:r>
              <a:rPr lang="en-US" dirty="0"/>
              <a:t>-no more than 30 </a:t>
            </a:r>
            <a:r>
              <a:rPr lang="en-US" dirty="0" smtClean="0"/>
              <a:t>degrees</a:t>
            </a:r>
          </a:p>
          <a:p>
            <a:r>
              <a:rPr lang="en-US" dirty="0" smtClean="0"/>
              <a:t>Shifter</a:t>
            </a:r>
            <a:r>
              <a:rPr lang="en-US" b="1" dirty="0" smtClean="0"/>
              <a:t> - </a:t>
            </a:r>
            <a:r>
              <a:rPr lang="en-US" dirty="0" smtClean="0"/>
              <a:t>Moves </a:t>
            </a:r>
            <a:r>
              <a:rPr lang="en-US" dirty="0"/>
              <a:t>in and out of gear </a:t>
            </a:r>
            <a:r>
              <a:rPr lang="en-US" dirty="0" smtClean="0"/>
              <a:t>properly</a:t>
            </a:r>
          </a:p>
          <a:p>
            <a:r>
              <a:rPr lang="en-US" dirty="0" smtClean="0"/>
              <a:t>Heater/defroster – check for air flow</a:t>
            </a:r>
          </a:p>
          <a:p>
            <a:r>
              <a:rPr lang="en-US" dirty="0" smtClean="0"/>
              <a:t>Windshield – Note any cracks of chips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51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/>
          <a:lstStyle/>
          <a:p>
            <a:pPr algn="ctr"/>
            <a:r>
              <a:rPr lang="en-US" b="1" spc="300" dirty="0" smtClean="0"/>
              <a:t>Why do a Pre-trip inspection</a:t>
            </a:r>
            <a:endParaRPr lang="en-US" b="1" spc="3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95400" y="5638800"/>
            <a:ext cx="6172200" cy="8382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19050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Your safety and possibly your life is at risk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2590800"/>
            <a:ext cx="586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Public safety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32766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Required by law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38862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Company policy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0200" y="45720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Peace of mind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86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20000">
        <p14:reveal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68362"/>
          </a:xfrm>
        </p:spPr>
        <p:txBody>
          <a:bodyPr/>
          <a:lstStyle/>
          <a:p>
            <a:pPr algn="ctr"/>
            <a:r>
              <a:rPr lang="en-US" b="1" spc="300" dirty="0" smtClean="0"/>
              <a:t>Cab inspection – gauges -</a:t>
            </a:r>
            <a:endParaRPr lang="en-US" b="1" spc="3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Water Temp </a:t>
            </a:r>
            <a:r>
              <a:rPr lang="en-US" b="1" dirty="0" smtClean="0"/>
              <a:t>Gauge - </a:t>
            </a:r>
            <a:r>
              <a:rPr lang="en-US" dirty="0" smtClean="0"/>
              <a:t>Gauge </a:t>
            </a:r>
            <a:r>
              <a:rPr lang="en-US" dirty="0"/>
              <a:t>is working (170 – 210 degrees)</a:t>
            </a:r>
          </a:p>
          <a:p>
            <a:r>
              <a:rPr lang="en-US" b="1" dirty="0"/>
              <a:t>Oil Pressure </a:t>
            </a:r>
            <a:r>
              <a:rPr lang="en-US" b="1" dirty="0" smtClean="0"/>
              <a:t>Gauge - </a:t>
            </a:r>
            <a:r>
              <a:rPr lang="en-US" dirty="0" smtClean="0"/>
              <a:t>Gauge </a:t>
            </a:r>
            <a:r>
              <a:rPr lang="en-US" dirty="0"/>
              <a:t>is working </a:t>
            </a:r>
            <a:r>
              <a:rPr lang="en-US" dirty="0" smtClean="0"/>
              <a:t>properly, Normal </a:t>
            </a:r>
            <a:r>
              <a:rPr lang="en-US" dirty="0"/>
              <a:t>oil pressure (20 - 45 PSI</a:t>
            </a:r>
            <a:r>
              <a:rPr lang="en-US" dirty="0" smtClean="0"/>
              <a:t>), Check </a:t>
            </a:r>
            <a:r>
              <a:rPr lang="en-US" dirty="0"/>
              <a:t>that the warning light goes 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37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92162"/>
          </a:xfrm>
        </p:spPr>
        <p:txBody>
          <a:bodyPr/>
          <a:lstStyle/>
          <a:p>
            <a:pPr algn="ctr"/>
            <a:r>
              <a:rPr lang="en-US" b="1" spc="300" dirty="0" smtClean="0"/>
              <a:t>Cab inspection – lights -</a:t>
            </a:r>
            <a:endParaRPr lang="en-US" b="1" spc="3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219200"/>
            <a:ext cx="4000500" cy="42672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 smtClean="0"/>
              <a:t>Head </a:t>
            </a:r>
            <a:r>
              <a:rPr lang="en-US" dirty="0"/>
              <a:t>lamps</a:t>
            </a:r>
          </a:p>
          <a:p>
            <a:r>
              <a:rPr lang="en-US" dirty="0" smtClean="0"/>
              <a:t>Running </a:t>
            </a:r>
            <a:r>
              <a:rPr lang="en-US" dirty="0"/>
              <a:t>lamps</a:t>
            </a:r>
          </a:p>
          <a:p>
            <a:r>
              <a:rPr lang="en-US" dirty="0" smtClean="0"/>
              <a:t>Left/Right Signal lights</a:t>
            </a:r>
            <a:endParaRPr lang="en-US" dirty="0"/>
          </a:p>
          <a:p>
            <a:r>
              <a:rPr lang="en-US" dirty="0" smtClean="0"/>
              <a:t>Clearance </a:t>
            </a:r>
            <a:r>
              <a:rPr lang="en-US" dirty="0"/>
              <a:t>marker lamps</a:t>
            </a:r>
          </a:p>
          <a:p>
            <a:r>
              <a:rPr lang="en-US" dirty="0" smtClean="0"/>
              <a:t>Back-up </a:t>
            </a:r>
            <a:r>
              <a:rPr lang="en-US" dirty="0"/>
              <a:t>lamps</a:t>
            </a:r>
          </a:p>
          <a:p>
            <a:r>
              <a:rPr lang="en-US" dirty="0" smtClean="0"/>
              <a:t>Work </a:t>
            </a:r>
            <a:r>
              <a:rPr lang="en-US" dirty="0"/>
              <a:t>lights</a:t>
            </a:r>
          </a:p>
          <a:p>
            <a:r>
              <a:rPr lang="en-US" dirty="0" smtClean="0"/>
              <a:t>Hi-Low </a:t>
            </a:r>
            <a:r>
              <a:rPr lang="en-US" dirty="0"/>
              <a:t>beam indicator</a:t>
            </a:r>
          </a:p>
          <a:p>
            <a:r>
              <a:rPr lang="en-US" dirty="0" smtClean="0"/>
              <a:t>Dash </a:t>
            </a:r>
            <a:r>
              <a:rPr lang="en-US" dirty="0"/>
              <a:t>indicators</a:t>
            </a:r>
          </a:p>
          <a:p>
            <a:r>
              <a:rPr lang="en-US" dirty="0" smtClean="0"/>
              <a:t>ALL reflectors</a:t>
            </a:r>
          </a:p>
          <a:p>
            <a:r>
              <a:rPr lang="en-US" dirty="0" smtClean="0"/>
              <a:t>4 Way Flashers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0657" y="54864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is your responsibility to insure these items are in proper working condition before you leave the shop.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17357" y="1828800"/>
            <a:ext cx="35433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Violation of </a:t>
            </a:r>
            <a:r>
              <a:rPr lang="en-US" b="1" dirty="0"/>
              <a:t>lamp problems </a:t>
            </a:r>
          </a:p>
          <a:p>
            <a:pPr algn="ctr"/>
            <a:r>
              <a:rPr lang="en-US" b="1" dirty="0"/>
              <a:t>could result in </a:t>
            </a:r>
            <a:r>
              <a:rPr lang="en-US" b="1" dirty="0" smtClean="0"/>
              <a:t>an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OUT OF </a:t>
            </a:r>
            <a:r>
              <a:rPr lang="en-US" b="1" dirty="0" smtClean="0"/>
              <a:t>SERVICE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and a </a:t>
            </a:r>
          </a:p>
          <a:p>
            <a:pPr algn="ctr"/>
            <a:r>
              <a:rPr lang="en-US" b="1" dirty="0"/>
              <a:t>Traffic Offence Ticket</a:t>
            </a:r>
          </a:p>
          <a:p>
            <a:pPr algn="ctr"/>
            <a:r>
              <a:rPr lang="en-US" b="1" dirty="0"/>
              <a:t>being issued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43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IFTA </a:t>
            </a:r>
            <a:br>
              <a:rPr lang="en-US" b="1" dirty="0" smtClean="0"/>
            </a:br>
            <a:r>
              <a:rPr lang="en-US" b="1" dirty="0" smtClean="0"/>
              <a:t>International </a:t>
            </a:r>
            <a:r>
              <a:rPr lang="en-US" b="1" dirty="0"/>
              <a:t>Fuel Tax </a:t>
            </a:r>
            <a:r>
              <a:rPr lang="en-US" b="1" dirty="0" smtClean="0"/>
              <a:t>Agreement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190500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1981200"/>
            <a:ext cx="510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Ensure </a:t>
            </a:r>
            <a:r>
              <a:rPr lang="en-US" dirty="0"/>
              <a:t>the IFTA sticker is on driver’s side </a:t>
            </a:r>
            <a:r>
              <a:rPr lang="en-US" dirty="0" smtClean="0"/>
              <a:t>window and </a:t>
            </a:r>
            <a:r>
              <a:rPr lang="en-US" dirty="0"/>
              <a:t>of the current </a:t>
            </a:r>
            <a:r>
              <a:rPr lang="en-US" dirty="0" smtClean="0"/>
              <a:t>year </a:t>
            </a:r>
          </a:p>
          <a:p>
            <a:r>
              <a:rPr lang="en-US" dirty="0" smtClean="0"/>
              <a:t>Supporting </a:t>
            </a:r>
            <a:r>
              <a:rPr lang="en-US" dirty="0"/>
              <a:t>documentation must be in the </a:t>
            </a:r>
            <a:r>
              <a:rPr lang="en-US" dirty="0" smtClean="0"/>
              <a:t>unit.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CVIP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Commercial Vehicle Inspection </a:t>
            </a:r>
            <a:r>
              <a:rPr lang="en-US" b="1" dirty="0" smtClean="0"/>
              <a:t>Program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76800" y="2084634"/>
            <a:ext cx="3886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Check for </a:t>
            </a:r>
            <a:r>
              <a:rPr lang="en-US" dirty="0"/>
              <a:t>the CVIP </a:t>
            </a:r>
            <a:r>
              <a:rPr lang="en-US" dirty="0" smtClean="0"/>
              <a:t>sticker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CVIP expires every year ––the date on the sticker </a:t>
            </a:r>
            <a:r>
              <a:rPr lang="en-US" dirty="0" smtClean="0"/>
              <a:t>indicates the expiry date.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Supporting </a:t>
            </a:r>
            <a:r>
              <a:rPr lang="en-US" dirty="0" smtClean="0"/>
              <a:t>documentation </a:t>
            </a:r>
            <a:r>
              <a:rPr lang="en-US" dirty="0"/>
              <a:t>must be in the </a:t>
            </a:r>
            <a:r>
              <a:rPr lang="en-US" dirty="0" smtClean="0"/>
              <a:t> unit.</a:t>
            </a:r>
            <a:endParaRPr lang="en-US" dirty="0"/>
          </a:p>
          <a:p>
            <a:endParaRPr lang="en-US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48" y="2084634"/>
            <a:ext cx="331132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92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23622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END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0862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pc="300" dirty="0" smtClean="0"/>
              <a:t>Beginning a pre-trip inspection</a:t>
            </a:r>
            <a:endParaRPr lang="en-US" b="1" spc="300" dirty="0"/>
          </a:p>
        </p:txBody>
      </p:sp>
      <p:sp>
        <p:nvSpPr>
          <p:cNvPr id="5" name="TextBox 4"/>
          <p:cNvSpPr txBox="1"/>
          <p:nvPr/>
        </p:nvSpPr>
        <p:spPr>
          <a:xfrm>
            <a:off x="1727199" y="1981200"/>
            <a:ext cx="6045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</a:t>
            </a:r>
            <a:r>
              <a:rPr lang="en-US" dirty="0"/>
              <a:t>you approach the </a:t>
            </a:r>
            <a:r>
              <a:rPr lang="en-US" dirty="0" smtClean="0"/>
              <a:t>vehicle check  the hood bumper and grill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98170" y="2971800"/>
            <a:ext cx="6074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Visually check </a:t>
            </a:r>
            <a:r>
              <a:rPr lang="en-US" dirty="0"/>
              <a:t>for leaks, </a:t>
            </a:r>
            <a:r>
              <a:rPr lang="en-US" dirty="0" smtClean="0"/>
              <a:t>damage, </a:t>
            </a:r>
            <a:r>
              <a:rPr lang="en-US" dirty="0"/>
              <a:t>and any obvious problems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41148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is good practice to </a:t>
            </a:r>
            <a:r>
              <a:rPr lang="en-US" dirty="0" smtClean="0"/>
              <a:t>start  at the front and </a:t>
            </a:r>
            <a:r>
              <a:rPr lang="en-US" dirty="0"/>
              <a:t>continue around the </a:t>
            </a:r>
            <a:r>
              <a:rPr lang="en-US" dirty="0" smtClean="0"/>
              <a:t>unit</a:t>
            </a:r>
            <a:r>
              <a:rPr lang="en-US" dirty="0"/>
              <a:t>. This ensures that no item is missed or overlooked.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24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0114"/>
            <a:ext cx="6172200" cy="4114800"/>
          </a:xfrm>
        </p:spPr>
      </p:pic>
      <p:cxnSp>
        <p:nvCxnSpPr>
          <p:cNvPr id="17" name="Straight Arrow Connector 16"/>
          <p:cNvCxnSpPr>
            <a:stCxn id="18" idx="0"/>
          </p:cNvCxnSpPr>
          <p:nvPr/>
        </p:nvCxnSpPr>
        <p:spPr>
          <a:xfrm flipH="1" flipV="1">
            <a:off x="2286000" y="3771900"/>
            <a:ext cx="304800" cy="1371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28800" y="51435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600" dirty="0" smtClean="0"/>
              <a:t>Leaks</a:t>
            </a:r>
            <a:endParaRPr lang="en-US" b="1" spc="600" dirty="0"/>
          </a:p>
        </p:txBody>
      </p:sp>
      <p:sp>
        <p:nvSpPr>
          <p:cNvPr id="20" name="TextBox 19"/>
          <p:cNvSpPr txBox="1"/>
          <p:nvPr/>
        </p:nvSpPr>
        <p:spPr>
          <a:xfrm>
            <a:off x="6781800" y="533400"/>
            <a:ext cx="2133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/>
              </a:rPr>
              <a:t>Leaks</a:t>
            </a:r>
          </a:p>
          <a:p>
            <a:endParaRPr lang="en-US" b="1" dirty="0" smtClean="0">
              <a:effectLst/>
            </a:endParaRPr>
          </a:p>
          <a:p>
            <a:r>
              <a:rPr lang="en-US" dirty="0" smtClean="0">
                <a:effectLst/>
              </a:rPr>
              <a:t>Check for puddles under the unit</a:t>
            </a: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Check for drips </a:t>
            </a:r>
            <a:r>
              <a:rPr lang="en-US" smtClean="0">
                <a:effectLst/>
              </a:rPr>
              <a:t>under    the engine</a:t>
            </a:r>
            <a:endParaRPr lang="en-US" dirty="0">
              <a:effectLst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743200" y="4305300"/>
            <a:ext cx="175260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71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924800" cy="2667000"/>
          </a:xfrm>
        </p:spPr>
        <p:txBody>
          <a:bodyPr/>
          <a:lstStyle/>
          <a:p>
            <a:pPr algn="ctr"/>
            <a:r>
              <a:rPr lang="en-US" b="1" spc="300" dirty="0" smtClean="0"/>
              <a:t>Lift hood to engine</a:t>
            </a:r>
            <a:br>
              <a:rPr lang="en-US" b="1" spc="300" dirty="0" smtClean="0"/>
            </a:br>
            <a:r>
              <a:rPr lang="en-US" b="1" spc="300" dirty="0"/>
              <a:t/>
            </a:r>
            <a:br>
              <a:rPr lang="en-US" b="1" spc="300" dirty="0"/>
            </a:br>
            <a:r>
              <a:rPr lang="en-US" b="1" spc="300" dirty="0" smtClean="0"/>
              <a:t>and</a:t>
            </a:r>
            <a:br>
              <a:rPr lang="en-US" b="1" spc="300" dirty="0" smtClean="0"/>
            </a:br>
            <a:r>
              <a:rPr lang="en-US" b="1" spc="300" dirty="0"/>
              <a:t/>
            </a:r>
            <a:br>
              <a:rPr lang="en-US" b="1" spc="300" dirty="0"/>
            </a:br>
            <a:r>
              <a:rPr lang="en-US" b="1" spc="300" dirty="0" smtClean="0"/>
              <a:t>check the following</a:t>
            </a:r>
            <a:endParaRPr lang="en-US" b="1" spc="300" dirty="0"/>
          </a:p>
        </p:txBody>
      </p:sp>
    </p:spTree>
    <p:extLst>
      <p:ext uri="{BB962C8B-B14F-4D97-AF65-F5344CB8AC3E}">
        <p14:creationId xmlns:p14="http://schemas.microsoft.com/office/powerpoint/2010/main" val="235682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4721087" cy="2895600"/>
          </a:xfrm>
        </p:spPr>
      </p:pic>
      <p:sp>
        <p:nvSpPr>
          <p:cNvPr id="5" name="TextBox 4"/>
          <p:cNvSpPr txBox="1"/>
          <p:nvPr/>
        </p:nvSpPr>
        <p:spPr>
          <a:xfrm>
            <a:off x="5486400" y="304800"/>
            <a:ext cx="350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 Pump</a:t>
            </a:r>
          </a:p>
          <a:p>
            <a:endParaRPr lang="en-US" dirty="0"/>
          </a:p>
          <a:p>
            <a:r>
              <a:rPr lang="en-US" dirty="0" smtClean="0">
                <a:effectLst/>
              </a:rPr>
              <a:t>Mounted Securely</a:t>
            </a:r>
          </a:p>
          <a:p>
            <a:r>
              <a:rPr lang="en-US" dirty="0" smtClean="0">
                <a:effectLst/>
              </a:rPr>
              <a:t>No missing bolts or parts</a:t>
            </a:r>
          </a:p>
          <a:p>
            <a:r>
              <a:rPr lang="en-US" dirty="0" smtClean="0">
                <a:effectLst/>
              </a:rPr>
              <a:t>Hoses attached securely</a:t>
            </a:r>
          </a:p>
          <a:p>
            <a:r>
              <a:rPr lang="en-US" dirty="0" smtClean="0">
                <a:effectLst/>
              </a:rPr>
              <a:t>No leaking hoses or water pump</a:t>
            </a:r>
          </a:p>
          <a:p>
            <a:r>
              <a:rPr lang="en-US" dirty="0" smtClean="0">
                <a:effectLst/>
              </a:rPr>
              <a:t>Belts no more than 3⁄4 inch of play</a:t>
            </a:r>
          </a:p>
          <a:p>
            <a:r>
              <a:rPr lang="en-US" dirty="0" smtClean="0">
                <a:effectLst/>
              </a:rPr>
              <a:t>Belts not cracked, frayed, or damaged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3124200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Alternator</a:t>
            </a:r>
          </a:p>
          <a:p>
            <a:endParaRPr lang="en-US" dirty="0"/>
          </a:p>
          <a:p>
            <a:r>
              <a:rPr lang="en-US" dirty="0" smtClean="0">
                <a:effectLst/>
              </a:rPr>
              <a:t>Mounted Securely</a:t>
            </a:r>
          </a:p>
          <a:p>
            <a:r>
              <a:rPr lang="en-US" dirty="0" smtClean="0">
                <a:effectLst/>
              </a:rPr>
              <a:t>No missing bolts or parts</a:t>
            </a:r>
          </a:p>
          <a:p>
            <a:r>
              <a:rPr lang="en-US" dirty="0" smtClean="0">
                <a:effectLst/>
              </a:rPr>
              <a:t>Wires good connections, not frayed</a:t>
            </a:r>
          </a:p>
          <a:p>
            <a:r>
              <a:rPr lang="en-US" dirty="0" smtClean="0">
                <a:effectLst/>
              </a:rPr>
              <a:t>Belt no more than 3⁄4 inch of play</a:t>
            </a:r>
          </a:p>
          <a:p>
            <a:r>
              <a:rPr lang="en-US" dirty="0" smtClean="0">
                <a:effectLst/>
              </a:rPr>
              <a:t>Belts not frayed or cracked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35814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Oil Level</a:t>
            </a:r>
          </a:p>
          <a:p>
            <a:endParaRPr lang="en-US" dirty="0"/>
          </a:p>
          <a:p>
            <a:r>
              <a:rPr lang="en-US" dirty="0" smtClean="0">
                <a:effectLst/>
              </a:rPr>
              <a:t>Check for proper level and condition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4953000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Hoses and Wiring</a:t>
            </a:r>
          </a:p>
          <a:p>
            <a:endParaRPr lang="en-US" dirty="0"/>
          </a:p>
          <a:p>
            <a:r>
              <a:rPr lang="en-US" dirty="0" smtClean="0">
                <a:effectLst/>
              </a:rPr>
              <a:t>Not cracked, frayed, or broken</a:t>
            </a:r>
          </a:p>
          <a:p>
            <a:r>
              <a:rPr lang="en-US" dirty="0" smtClean="0">
                <a:effectLst/>
              </a:rPr>
              <a:t>Belts no more than 3⁄4 inch of play</a:t>
            </a:r>
          </a:p>
          <a:p>
            <a:r>
              <a:rPr lang="en-US" dirty="0" smtClean="0">
                <a:effectLst/>
              </a:rPr>
              <a:t>Hoses not leaking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486400" y="5432524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Air Filter</a:t>
            </a:r>
          </a:p>
          <a:p>
            <a:endParaRPr lang="en-US" b="1" dirty="0"/>
          </a:p>
          <a:p>
            <a:r>
              <a:rPr lang="en-US" dirty="0" smtClean="0"/>
              <a:t>Clean/Replace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1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8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8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4966138" cy="3429000"/>
          </a:xfrm>
        </p:spPr>
      </p:pic>
      <p:sp>
        <p:nvSpPr>
          <p:cNvPr id="5" name="TextBox 4"/>
          <p:cNvSpPr txBox="1"/>
          <p:nvPr/>
        </p:nvSpPr>
        <p:spPr>
          <a:xfrm>
            <a:off x="5943600" y="228600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/>
              </a:rPr>
              <a:t>Coolant</a:t>
            </a:r>
          </a:p>
          <a:p>
            <a:endParaRPr lang="en-US" b="1" dirty="0" smtClean="0">
              <a:effectLst/>
            </a:endParaRPr>
          </a:p>
          <a:p>
            <a:r>
              <a:rPr lang="en-US" dirty="0" smtClean="0">
                <a:effectLst/>
              </a:rPr>
              <a:t>Check for level and condition</a:t>
            </a:r>
          </a:p>
          <a:p>
            <a:r>
              <a:rPr lang="en-US" dirty="0" smtClean="0">
                <a:effectLst/>
              </a:rPr>
              <a:t>Hoses attached and not leaking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25457" y="2179045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/>
              </a:rPr>
              <a:t>Power Steering Reservoir</a:t>
            </a:r>
          </a:p>
          <a:p>
            <a:endParaRPr lang="en-US" b="1" dirty="0" smtClean="0">
              <a:effectLst/>
            </a:endParaRPr>
          </a:p>
          <a:p>
            <a:r>
              <a:rPr lang="en-US" dirty="0" smtClean="0">
                <a:effectLst/>
              </a:rPr>
              <a:t>Mounted properly</a:t>
            </a:r>
          </a:p>
          <a:p>
            <a:r>
              <a:rPr lang="en-US" dirty="0" smtClean="0">
                <a:effectLst/>
              </a:rPr>
              <a:t>Hoses attached and not leaking</a:t>
            </a:r>
          </a:p>
          <a:p>
            <a:r>
              <a:rPr lang="en-US" dirty="0" smtClean="0">
                <a:effectLst/>
              </a:rPr>
              <a:t>Check for level and condition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1600" y="41148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Washer Fluid</a:t>
            </a:r>
          </a:p>
          <a:p>
            <a:endParaRPr lang="en-US" dirty="0"/>
          </a:p>
          <a:p>
            <a:r>
              <a:rPr lang="en-US" dirty="0" smtClean="0"/>
              <a:t>Check for proper level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07314" y="3960497"/>
            <a:ext cx="342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b="1" dirty="0" smtClean="0"/>
              <a:t>Fan/Fan </a:t>
            </a:r>
            <a:r>
              <a:rPr lang="en-US" b="1" dirty="0"/>
              <a:t>Belt </a:t>
            </a:r>
            <a:endParaRPr lang="en-US" b="1" dirty="0" smtClean="0"/>
          </a:p>
          <a:p>
            <a:endParaRPr lang="en-US" dirty="0"/>
          </a:p>
          <a:p>
            <a:r>
              <a:rPr lang="en-US" dirty="0" smtClean="0"/>
              <a:t>Ensure no cracks on blades of fan</a:t>
            </a:r>
            <a:endParaRPr lang="en-US" dirty="0"/>
          </a:p>
          <a:p>
            <a:r>
              <a:rPr lang="en-US" dirty="0" smtClean="0"/>
              <a:t>Fan belt (No </a:t>
            </a:r>
            <a:r>
              <a:rPr lang="en-US" dirty="0"/>
              <a:t>more than ½”to </a:t>
            </a:r>
            <a:r>
              <a:rPr lang="en-US" dirty="0" smtClean="0"/>
              <a:t>1”play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77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8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5126182" cy="2819400"/>
          </a:xfrm>
        </p:spPr>
      </p:pic>
      <p:sp>
        <p:nvSpPr>
          <p:cNvPr id="8" name="TextBox 7"/>
          <p:cNvSpPr txBox="1"/>
          <p:nvPr/>
        </p:nvSpPr>
        <p:spPr>
          <a:xfrm>
            <a:off x="2362200" y="3547945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/>
              </a:rPr>
              <a:t>Steering Linkage</a:t>
            </a:r>
          </a:p>
          <a:p>
            <a:endParaRPr lang="en-US" b="1" dirty="0" smtClean="0">
              <a:effectLst/>
            </a:endParaRPr>
          </a:p>
          <a:p>
            <a:r>
              <a:rPr lang="en-US" dirty="0" smtClean="0">
                <a:effectLst/>
              </a:rPr>
              <a:t>Pitman arm, Drag link, Steering knuckle, Tie rods and tie rod ends not cracked, bent or broken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362200" y="5177135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Castle nuts and cotter pins not missing and in place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71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000">
        <p14:reveal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8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58462"/>
            <a:ext cx="5181600" cy="3200400"/>
          </a:xfrm>
        </p:spPr>
      </p:pic>
      <p:sp>
        <p:nvSpPr>
          <p:cNvPr id="6" name="TextBox 5"/>
          <p:cNvSpPr txBox="1"/>
          <p:nvPr/>
        </p:nvSpPr>
        <p:spPr>
          <a:xfrm>
            <a:off x="5791200" y="1143000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/>
              </a:rPr>
              <a:t>Steering Gear Box</a:t>
            </a:r>
          </a:p>
          <a:p>
            <a:endParaRPr lang="en-US" b="1" dirty="0" smtClean="0">
              <a:effectLst/>
            </a:endParaRPr>
          </a:p>
          <a:p>
            <a:r>
              <a:rPr lang="en-US" dirty="0" smtClean="0">
                <a:effectLst/>
              </a:rPr>
              <a:t>Mounted properly</a:t>
            </a:r>
          </a:p>
          <a:p>
            <a:r>
              <a:rPr lang="en-US" dirty="0" smtClean="0">
                <a:effectLst/>
              </a:rPr>
              <a:t>No missing parts, nuts or bolts</a:t>
            </a:r>
          </a:p>
          <a:p>
            <a:r>
              <a:rPr lang="en-US" dirty="0" smtClean="0">
                <a:effectLst/>
              </a:rPr>
              <a:t>Lines and hoses not leaking or broken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53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1196</TotalTime>
  <Words>975</Words>
  <Application>Microsoft Office PowerPoint</Application>
  <PresentationFormat>On-screen Show (4:3)</PresentationFormat>
  <Paragraphs>257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Horizon</vt:lpstr>
      <vt:lpstr>CDM Oilfield Services Ltd.</vt:lpstr>
      <vt:lpstr>Why do a Pre-trip inspection</vt:lpstr>
      <vt:lpstr>Beginning a pre-trip inspection</vt:lpstr>
      <vt:lpstr>PowerPoint Presentation</vt:lpstr>
      <vt:lpstr>Lift hood to engine  and  check the following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License Plate ––clean and readable  License  Light </vt:lpstr>
      <vt:lpstr>Why Keep a cab clean</vt:lpstr>
      <vt:lpstr>Cab Inspection</vt:lpstr>
      <vt:lpstr>Cab inspection – continuted -</vt:lpstr>
      <vt:lpstr>Cab inspection – gauges -</vt:lpstr>
      <vt:lpstr>Cab inspection – lights -</vt:lpstr>
      <vt:lpstr> IFTA  International Fuel Tax Agreement </vt:lpstr>
      <vt:lpstr>  CVIP Commercial Vehicle Inspection Program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CDM Oilfield Services Ltd.</dc:title>
  <dc:creator>user</dc:creator>
  <cp:lastModifiedBy>user</cp:lastModifiedBy>
  <cp:revision>65</cp:revision>
  <dcterms:created xsi:type="dcterms:W3CDTF">2013-10-07T21:55:24Z</dcterms:created>
  <dcterms:modified xsi:type="dcterms:W3CDTF">2013-10-09T16:20:43Z</dcterms:modified>
</cp:coreProperties>
</file>